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850" y="-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3.wmf"/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6.wmf"/><Relationship Id="rId1" Type="http://schemas.openxmlformats.org/officeDocument/2006/relationships/image" Target="../media/image5.wmf"/><Relationship Id="rId6" Type="http://schemas.openxmlformats.org/officeDocument/2006/relationships/image" Target="../media/image10.wmf"/><Relationship Id="rId5" Type="http://schemas.openxmlformats.org/officeDocument/2006/relationships/image" Target="../media/image9.wmf"/><Relationship Id="rId4" Type="http://schemas.openxmlformats.org/officeDocument/2006/relationships/image" Target="../media/image8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image" Target="../media/image16.wmf"/><Relationship Id="rId1" Type="http://schemas.openxmlformats.org/officeDocument/2006/relationships/image" Target="../media/image15.wmf"/><Relationship Id="rId4" Type="http://schemas.openxmlformats.org/officeDocument/2006/relationships/image" Target="../media/image18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345440" y="2942602"/>
            <a:ext cx="7147931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572652" y="2944634"/>
            <a:ext cx="1190348" cy="2459736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7712714" y="3136658"/>
            <a:ext cx="910224" cy="2075688"/>
          </a:xfrm>
          <a:prstGeom prst="rect">
            <a:avLst/>
          </a:prstGeom>
          <a:solidFill>
            <a:schemeClr val="accent3">
              <a:alpha val="7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45483" y="3055621"/>
            <a:ext cx="6947845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86826" y="4625268"/>
            <a:ext cx="762000" cy="457200"/>
          </a:xfrm>
        </p:spPr>
        <p:txBody>
          <a:bodyPr/>
          <a:lstStyle>
            <a:lvl1pPr algn="ctr"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Rectangle 10"/>
          <p:cNvSpPr/>
          <p:nvPr/>
        </p:nvSpPr>
        <p:spPr>
          <a:xfrm>
            <a:off x="541822" y="4559276"/>
            <a:ext cx="6755166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38971" y="3139440"/>
            <a:ext cx="6760868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805" y="4648200"/>
            <a:ext cx="6553200" cy="457200"/>
          </a:xfrm>
        </p:spPr>
        <p:txBody>
          <a:bodyPr>
            <a:normAutofit/>
          </a:bodyPr>
          <a:lstStyle>
            <a:lvl1pPr marL="0" indent="0" algn="ctr">
              <a:buNone/>
              <a:defRPr sz="1800" cap="all" spc="3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4705" y="3227033"/>
            <a:ext cx="6629400" cy="1219201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26.10.2023</a:t>
            </a:fld>
            <a:endParaRPr lang="ru-RU"/>
          </a:p>
        </p:txBody>
      </p:sp>
      <p:sp>
        <p:nvSpPr>
          <p:cNvPr id="13" name="Rectangle 12"/>
          <p:cNvSpPr/>
          <p:nvPr/>
        </p:nvSpPr>
        <p:spPr>
          <a:xfrm>
            <a:off x="451976" y="2946400"/>
            <a:ext cx="8265160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567656" y="3048000"/>
            <a:ext cx="8033800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6" y="3200399"/>
            <a:ext cx="7696200" cy="1295401"/>
          </a:xfrm>
        </p:spPr>
        <p:txBody>
          <a:bodyPr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4000" kern="1200" cap="all" baseline="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675496" y="4541520"/>
            <a:ext cx="7818120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4607510"/>
            <a:ext cx="7696200" cy="52378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75757" y="3124200"/>
            <a:ext cx="7817599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6128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128" y="1722438"/>
            <a:ext cx="4040188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128" y="2438400"/>
            <a:ext cx="4040188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400"/>
            <a:ext cx="4041775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26.10.2023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26.10.2023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ounded Rectangle 10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26.10.2023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ounded Rectangle 11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685800"/>
            <a:ext cx="4572000" cy="52578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560034" y="1505712"/>
            <a:ext cx="2716566" cy="3523488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76690" y="1642472"/>
            <a:ext cx="2483254" cy="3234328"/>
          </a:xfrm>
          <a:prstGeom prst="rect">
            <a:avLst/>
          </a:prstGeom>
          <a:solidFill>
            <a:srgbClr val="FFFFFF"/>
          </a:solidFill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9000" y="2971800"/>
            <a:ext cx="2298634" cy="1752600"/>
          </a:xfrm>
        </p:spPr>
        <p:txBody>
          <a:bodyPr/>
          <a:lstStyle>
            <a:lvl1pPr marL="0" indent="0">
              <a:spcBef>
                <a:spcPts val="4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9000" y="1734312"/>
            <a:ext cx="2298634" cy="1191620"/>
          </a:xfrm>
        </p:spPr>
        <p:txBody>
          <a:bodyPr anchor="b">
            <a:normAutofit/>
          </a:bodyPr>
          <a:lstStyle>
            <a:lvl1pPr algn="l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5800" y="621437"/>
            <a:ext cx="7772400" cy="4331564"/>
          </a:xfrm>
          <a:solidFill>
            <a:schemeClr val="bg2"/>
          </a:solidFill>
          <a:ln>
            <a:noFill/>
          </a:ln>
          <a:effectLst>
            <a:softEdge rad="1270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26.10.2023</a:t>
            </a:fld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Rectangle 9"/>
          <p:cNvSpPr/>
          <p:nvPr/>
        </p:nvSpPr>
        <p:spPr>
          <a:xfrm>
            <a:off x="685800" y="4953000"/>
            <a:ext cx="7772400" cy="13716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61999" y="5029200"/>
            <a:ext cx="7600765" cy="1202924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3" name="Rectangle 12"/>
          <p:cNvSpPr/>
          <p:nvPr/>
        </p:nvSpPr>
        <p:spPr>
          <a:xfrm>
            <a:off x="914400" y="5638800"/>
            <a:ext cx="7328514" cy="451696"/>
          </a:xfrm>
          <a:prstGeom prst="rect">
            <a:avLst/>
          </a:prstGeom>
          <a:solidFill>
            <a:schemeClr val="accent1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05589" y="5074920"/>
            <a:ext cx="7946136" cy="1097280"/>
          </a:xfrm>
          <a:prstGeom prst="rect">
            <a:avLst/>
          </a:prstGeom>
          <a:noFill/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56289" y="5656556"/>
            <a:ext cx="7244736" cy="40171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05400"/>
            <a:ext cx="7328514" cy="523043"/>
          </a:xfrm>
        </p:spPr>
        <p:txBody>
          <a:bodyPr anchor="ctr" anchorCtr="0"/>
          <a:lstStyle>
            <a:lvl1pPr algn="ctr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61702" y="228600"/>
            <a:ext cx="1859280" cy="6122634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955225" y="351409"/>
            <a:ext cx="1672235" cy="587701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48577" y="395427"/>
            <a:ext cx="1485531" cy="578898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0999"/>
            <a:ext cx="6172200" cy="579120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7" name="Rounded Rectangle 6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82296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26.10.2023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274320" y="278166"/>
            <a:ext cx="8595360" cy="132588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72863" y="372862"/>
            <a:ext cx="8380520" cy="111858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500" kern="1200" cap="all" baseline="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2.w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wmf"/><Relationship Id="rId13" Type="http://schemas.openxmlformats.org/officeDocument/2006/relationships/oleObject" Target="../embeddings/oleObject7.bin"/><Relationship Id="rId18" Type="http://schemas.openxmlformats.org/officeDocument/2006/relationships/image" Target="../media/image10.wmf"/><Relationship Id="rId3" Type="http://schemas.openxmlformats.org/officeDocument/2006/relationships/image" Target="../media/image11.wmf"/><Relationship Id="rId7" Type="http://schemas.openxmlformats.org/officeDocument/2006/relationships/image" Target="../media/image5.wmf"/><Relationship Id="rId12" Type="http://schemas.openxmlformats.org/officeDocument/2006/relationships/image" Target="../media/image7.wmf"/><Relationship Id="rId17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9.wmf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4.bin"/><Relationship Id="rId11" Type="http://schemas.openxmlformats.org/officeDocument/2006/relationships/oleObject" Target="../embeddings/oleObject6.bin"/><Relationship Id="rId5" Type="http://schemas.openxmlformats.org/officeDocument/2006/relationships/image" Target="../media/image13.wmf"/><Relationship Id="rId15" Type="http://schemas.openxmlformats.org/officeDocument/2006/relationships/oleObject" Target="../embeddings/oleObject8.bin"/><Relationship Id="rId10" Type="http://schemas.openxmlformats.org/officeDocument/2006/relationships/image" Target="../media/image6.wmf"/><Relationship Id="rId4" Type="http://schemas.openxmlformats.org/officeDocument/2006/relationships/image" Target="../media/image12.wmf"/><Relationship Id="rId9" Type="http://schemas.openxmlformats.org/officeDocument/2006/relationships/oleObject" Target="../embeddings/oleObject5.bin"/><Relationship Id="rId14" Type="http://schemas.openxmlformats.org/officeDocument/2006/relationships/image" Target="../media/image8.w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wmf"/><Relationship Id="rId3" Type="http://schemas.openxmlformats.org/officeDocument/2006/relationships/oleObject" Target="../embeddings/oleObject10.bin"/><Relationship Id="rId7" Type="http://schemas.openxmlformats.org/officeDocument/2006/relationships/oleObject" Target="../embeddings/oleObject1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6.wmf"/><Relationship Id="rId5" Type="http://schemas.openxmlformats.org/officeDocument/2006/relationships/oleObject" Target="../embeddings/oleObject11.bin"/><Relationship Id="rId10" Type="http://schemas.openxmlformats.org/officeDocument/2006/relationships/image" Target="../media/image18.wmf"/><Relationship Id="rId4" Type="http://schemas.openxmlformats.org/officeDocument/2006/relationships/image" Target="../media/image15.wmf"/><Relationship Id="rId9" Type="http://schemas.openxmlformats.org/officeDocument/2006/relationships/oleObject" Target="../embeddings/oleObject13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2924944"/>
            <a:ext cx="7543800" cy="2103090"/>
          </a:xfrm>
        </p:spPr>
        <p:txBody>
          <a:bodyPr/>
          <a:lstStyle/>
          <a:p>
            <a:pPr algn="ctr"/>
            <a:r>
              <a:rPr lang="en-US" sz="4000" b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4000" b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2400" b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2-апта</a:t>
            </a:r>
            <a:r>
              <a:rPr lang="kk-KZ" sz="24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2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24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2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24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Қарапайым </a:t>
            </a:r>
            <a:r>
              <a:rPr lang="ru-RU" sz="24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рационал</a:t>
            </a:r>
            <a:r>
              <a:rPr lang="kk-KZ" sz="24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бөлшектер және </a:t>
            </a:r>
            <a:r>
              <a:rPr lang="kk-KZ" sz="2400" b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оларды</a:t>
            </a:r>
            <a:r>
              <a:rPr lang="ru-RU" sz="2400" b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интегр</a:t>
            </a:r>
            <a:r>
              <a:rPr lang="kk-KZ" sz="24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алдау.</a:t>
            </a:r>
            <a:r>
              <a:rPr lang="en-US" sz="2400" dirty="0">
                <a:effectLst/>
              </a:rPr>
              <a:t/>
            </a:r>
            <a:br>
              <a:rPr lang="en-US" sz="2400" dirty="0">
                <a:effectLst/>
              </a:rPr>
            </a:b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5370529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b="1" dirty="0"/>
              <a:t>Мысал №1. </a:t>
            </a:r>
            <a:endParaRPr lang="en-US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79211887"/>
              </p:ext>
            </p:extLst>
          </p:nvPr>
        </p:nvGraphicFramePr>
        <p:xfrm>
          <a:off x="827584" y="1916832"/>
          <a:ext cx="7347677" cy="8640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7" name="Microsoft Equation 3.0" r:id="rId3" imgW="5372100" imgH="482600" progId="Equation.3">
                  <p:embed/>
                </p:oleObj>
              </mc:Choice>
              <mc:Fallback>
                <p:oleObj name="Microsoft Equation 3.0" r:id="rId3" imgW="5372100" imgH="48260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7584" y="1916832"/>
                        <a:ext cx="7347677" cy="86409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64524940"/>
              </p:ext>
            </p:extLst>
          </p:nvPr>
        </p:nvGraphicFramePr>
        <p:xfrm>
          <a:off x="755576" y="3140968"/>
          <a:ext cx="7446797" cy="6480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8" name="Microsoft Equation 3.0" r:id="rId5" imgW="4902200" imgH="431800" progId="Equation.3">
                  <p:embed/>
                </p:oleObj>
              </mc:Choice>
              <mc:Fallback>
                <p:oleObj name="Microsoft Equation 3.0" r:id="rId5" imgW="4902200" imgH="4318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5576" y="3140968"/>
                        <a:ext cx="7446797" cy="64807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9" name="Объект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28514626"/>
              </p:ext>
            </p:extLst>
          </p:nvPr>
        </p:nvGraphicFramePr>
        <p:xfrm>
          <a:off x="1475656" y="4221088"/>
          <a:ext cx="5903839" cy="6480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9" name="Microsoft Equation 3.0" r:id="rId7" imgW="3822700" imgH="419100" progId="Equation.3">
                  <p:embed/>
                </p:oleObj>
              </mc:Choice>
              <mc:Fallback>
                <p:oleObj name="Microsoft Equation 3.0" r:id="rId7" imgW="3822700" imgH="4191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75656" y="4221088"/>
                        <a:ext cx="5903839" cy="64807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614478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b="1" dirty="0"/>
              <a:t>Мысал №2.</a:t>
            </a:r>
            <a:r>
              <a:rPr lang="kk-KZ" dirty="0"/>
              <a:t> </a:t>
            </a: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4300" indent="0">
              <a:buNone/>
            </a:pPr>
            <a:r>
              <a:rPr lang="en-US" dirty="0" smtClean="0"/>
              <a:t>          </a:t>
            </a:r>
            <a:r>
              <a:rPr lang="kk-KZ" dirty="0" smtClean="0"/>
              <a:t>бөлшегін </a:t>
            </a:r>
            <a:r>
              <a:rPr lang="kk-KZ" dirty="0"/>
              <a:t>қарапайым бөлшектерге </a:t>
            </a:r>
            <a:r>
              <a:rPr lang="kk-KZ" dirty="0" smtClean="0"/>
              <a:t>жіктейік.</a:t>
            </a:r>
            <a:endParaRPr lang="en-US" dirty="0" smtClean="0"/>
          </a:p>
          <a:p>
            <a:pPr marL="114300" indent="0">
              <a:buNone/>
            </a:pPr>
            <a:r>
              <a:rPr lang="kk-KZ" dirty="0" smtClean="0"/>
              <a:t>негізінде</a:t>
            </a:r>
            <a:r>
              <a:rPr lang="kk-KZ" dirty="0"/>
              <a:t>:      </a:t>
            </a:r>
            <a:r>
              <a:rPr lang="en-US" dirty="0" smtClean="0"/>
              <a:t>                                   </a:t>
            </a:r>
            <a:r>
              <a:rPr lang="kk-KZ" dirty="0" smtClean="0"/>
              <a:t>аламыз</a:t>
            </a:r>
            <a:r>
              <a:rPr lang="kk-KZ" dirty="0"/>
              <a:t>.  Ортақ </a:t>
            </a:r>
            <a:endParaRPr lang="en-US" dirty="0" smtClean="0"/>
          </a:p>
          <a:p>
            <a:pPr marL="114300" indent="0">
              <a:buNone/>
            </a:pPr>
            <a:r>
              <a:rPr lang="kk-KZ" dirty="0" smtClean="0"/>
              <a:t>бөлімге </a:t>
            </a:r>
            <a:r>
              <a:rPr lang="kk-KZ" dirty="0"/>
              <a:t>келтіріп, алымдарын теңестірсек:	  	</a:t>
            </a:r>
            <a:endParaRPr lang="en-US" dirty="0"/>
          </a:p>
          <a:p>
            <a:pPr marL="114300" indent="0">
              <a:buNone/>
            </a:pPr>
            <a:r>
              <a:rPr lang="kk-KZ" dirty="0" smtClean="0"/>
              <a:t>немесе</a:t>
            </a:r>
            <a:endParaRPr lang="en-US" dirty="0"/>
          </a:p>
          <a:p>
            <a:pPr marL="114300" indent="0">
              <a:buNone/>
            </a:pPr>
            <a:r>
              <a:rPr lang="en-US" dirty="0"/>
              <a:t> </a:t>
            </a:r>
            <a:r>
              <a:rPr lang="en-US" dirty="0" smtClean="0"/>
              <a:t>       </a:t>
            </a:r>
            <a:r>
              <a:rPr lang="kk-KZ" dirty="0" smtClean="0"/>
              <a:t>(</a:t>
            </a:r>
            <a:r>
              <a:rPr lang="kk-KZ" dirty="0"/>
              <a:t>бос мүше)  коэффиценттерін теңестіре отырып, мынадай теңдеулер жүйесін аламыз: 	</a:t>
            </a:r>
            <a:r>
              <a:rPr lang="ru-RU" dirty="0"/>
              <a:t> </a:t>
            </a:r>
            <a:endParaRPr lang="en-US" dirty="0"/>
          </a:p>
          <a:p>
            <a:pPr marL="114300" indent="0">
              <a:buNone/>
            </a:pPr>
            <a:endParaRPr lang="en-US" dirty="0" smtClean="0"/>
          </a:p>
          <a:p>
            <a:pPr marL="114300" indent="0">
              <a:buNone/>
            </a:pPr>
            <a:endParaRPr lang="en-US" dirty="0"/>
          </a:p>
          <a:p>
            <a:pPr marL="114300" indent="0">
              <a:buNone/>
            </a:pPr>
            <a:r>
              <a:rPr lang="kk-KZ" dirty="0" smtClean="0"/>
              <a:t>Жүйені </a:t>
            </a:r>
            <a:r>
              <a:rPr lang="kk-KZ" dirty="0"/>
              <a:t>шешсек: </a:t>
            </a:r>
            <a:r>
              <a:rPr lang="en-US" dirty="0" smtClean="0"/>
              <a:t>                          </a:t>
            </a:r>
            <a:r>
              <a:rPr lang="kk-KZ" dirty="0" smtClean="0"/>
              <a:t>.</a:t>
            </a:r>
            <a:endParaRPr lang="en-US" dirty="0"/>
          </a:p>
          <a:p>
            <a:endParaRPr lang="en-US" dirty="0"/>
          </a:p>
        </p:txBody>
      </p:sp>
      <p:pic>
        <p:nvPicPr>
          <p:cNvPr id="4" name="Рисунок 3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700808"/>
            <a:ext cx="1019175" cy="523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2224683"/>
            <a:ext cx="3381375" cy="523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152774"/>
            <a:ext cx="4543425" cy="276225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8" name="Объект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89332085"/>
              </p:ext>
            </p:extLst>
          </p:nvPr>
        </p:nvGraphicFramePr>
        <p:xfrm>
          <a:off x="2051720" y="3573016"/>
          <a:ext cx="4830763" cy="22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2" name="Microsoft Equation 3.0" r:id="rId6" imgW="4838700" imgH="228600" progId="Equation.3">
                  <p:embed/>
                </p:oleObj>
              </mc:Choice>
              <mc:Fallback>
                <p:oleObj name="Microsoft Equation 3.0" r:id="rId6" imgW="4838700" imgH="22860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1720" y="3573016"/>
                        <a:ext cx="4830763" cy="228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" name="Рисунок 8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005064"/>
            <a:ext cx="885825" cy="266700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1" name="Объект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87787422"/>
              </p:ext>
            </p:extLst>
          </p:nvPr>
        </p:nvGraphicFramePr>
        <p:xfrm>
          <a:off x="7812360" y="4365104"/>
          <a:ext cx="701675" cy="212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3" name="Microsoft Equation 3.0" r:id="rId9" imgW="698197" imgH="215806" progId="Equation.3">
                  <p:embed/>
                </p:oleObj>
              </mc:Choice>
              <mc:Fallback>
                <p:oleObj name="Microsoft Equation 3.0" r:id="rId9" imgW="698197" imgH="215806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12360" y="4365104"/>
                        <a:ext cx="701675" cy="2127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3" name="Объект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84947996"/>
              </p:ext>
            </p:extLst>
          </p:nvPr>
        </p:nvGraphicFramePr>
        <p:xfrm>
          <a:off x="181223" y="4725144"/>
          <a:ext cx="723900" cy="212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4" name="Microsoft Equation 3.0" r:id="rId11" imgW="723586" imgH="215806" progId="Equation.3">
                  <p:embed/>
                </p:oleObj>
              </mc:Choice>
              <mc:Fallback>
                <p:oleObj name="Microsoft Equation 3.0" r:id="rId11" imgW="723586" imgH="215806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1223" y="4725144"/>
                        <a:ext cx="723900" cy="2127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5" name="Объект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06531380"/>
              </p:ext>
            </p:extLst>
          </p:nvPr>
        </p:nvGraphicFramePr>
        <p:xfrm>
          <a:off x="941138" y="4725144"/>
          <a:ext cx="1341438" cy="212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5" name="Microsoft Equation 3.0" r:id="rId13" imgW="1345616" imgH="215806" progId="Equation.3">
                  <p:embed/>
                </p:oleObj>
              </mc:Choice>
              <mc:Fallback>
                <p:oleObj name="Microsoft Equation 3.0" r:id="rId13" imgW="1345616" imgH="215806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41138" y="4725144"/>
                        <a:ext cx="1341438" cy="2127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7" name="Объект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52108766"/>
              </p:ext>
            </p:extLst>
          </p:nvPr>
        </p:nvGraphicFramePr>
        <p:xfrm>
          <a:off x="2339752" y="4725144"/>
          <a:ext cx="1531938" cy="212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6" name="Microsoft Equation 3.0" r:id="rId15" imgW="1536033" imgH="215806" progId="Equation.3">
                  <p:embed/>
                </p:oleObj>
              </mc:Choice>
              <mc:Fallback>
                <p:oleObj name="Microsoft Equation 3.0" r:id="rId15" imgW="1536033" imgH="215806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39752" y="4725144"/>
                        <a:ext cx="1531938" cy="2127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9" name="Объект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5413866"/>
              </p:ext>
            </p:extLst>
          </p:nvPr>
        </p:nvGraphicFramePr>
        <p:xfrm>
          <a:off x="3421819" y="5517232"/>
          <a:ext cx="2019300" cy="388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7" name="Microsoft Equation 3.0" r:id="rId17" imgW="2019300" imgH="393700" progId="Equation.3">
                  <p:embed/>
                </p:oleObj>
              </mc:Choice>
              <mc:Fallback>
                <p:oleObj name="Microsoft Equation 3.0" r:id="rId17" imgW="2019300" imgH="393700" progId="Equation.3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21819" y="5517232"/>
                        <a:ext cx="2019300" cy="3889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935462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k-KZ" b="1" dirty="0"/>
              <a:t>Мысал №3</a:t>
            </a:r>
            <a:r>
              <a:rPr lang="ru-RU" b="1" dirty="0"/>
              <a:t>. </a:t>
            </a: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4300" indent="0">
              <a:buNone/>
            </a:pPr>
            <a:endParaRPr lang="en-US" dirty="0" smtClean="0"/>
          </a:p>
          <a:p>
            <a:pPr marL="114300" indent="0">
              <a:buNone/>
            </a:pPr>
            <a:endParaRPr lang="en-US" dirty="0"/>
          </a:p>
          <a:p>
            <a:pPr marL="114300" indent="0">
              <a:buNone/>
            </a:pPr>
            <a:endParaRPr lang="en-US" dirty="0" smtClean="0"/>
          </a:p>
          <a:p>
            <a:pPr marL="114300" indent="0">
              <a:buNone/>
            </a:pPr>
            <a:r>
              <a:rPr lang="kk-KZ" dirty="0" smtClean="0"/>
              <a:t>-</a:t>
            </a:r>
            <a:r>
              <a:rPr lang="kk-KZ" dirty="0"/>
              <a:t>тың коэффиценттерін теңестірсек: </a:t>
            </a:r>
            <a:endParaRPr lang="ru-RU" dirty="0"/>
          </a:p>
          <a:p>
            <a:pPr marL="114300" indent="0">
              <a:buNone/>
            </a:pPr>
            <a:endParaRPr lang="en-US" dirty="0" smtClean="0"/>
          </a:p>
          <a:p>
            <a:pPr marL="114300" indent="0">
              <a:buNone/>
            </a:pPr>
            <a:endParaRPr lang="en-US" dirty="0"/>
          </a:p>
          <a:p>
            <a:pPr marL="114300" indent="0">
              <a:buNone/>
            </a:pPr>
            <a:endParaRPr lang="en-US" dirty="0" smtClean="0"/>
          </a:p>
          <a:p>
            <a:pPr marL="114300" indent="0">
              <a:buNone/>
            </a:pPr>
            <a:r>
              <a:rPr lang="kk-KZ" dirty="0" smtClean="0"/>
              <a:t>Жоғарыдағы </a:t>
            </a:r>
            <a:r>
              <a:rPr lang="kk-KZ" dirty="0"/>
              <a:t>айтылғандардан, біз кез келген рационал функцияның элементар функциялар арқылы  интегралданатынын анықтадық.  </a:t>
            </a:r>
            <a:endParaRPr lang="en-US" dirty="0"/>
          </a:p>
          <a:p>
            <a:pPr marL="114300" indent="0">
              <a:buNone/>
            </a:pPr>
            <a:endParaRPr lang="en-US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46194469"/>
              </p:ext>
            </p:extLst>
          </p:nvPr>
        </p:nvGraphicFramePr>
        <p:xfrm>
          <a:off x="2411760" y="1916832"/>
          <a:ext cx="3787775" cy="1249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5" name="Microsoft Equation 3.0" r:id="rId3" imgW="3797300" imgH="1244600" progId="Equation.3">
                  <p:embed/>
                </p:oleObj>
              </mc:Choice>
              <mc:Fallback>
                <p:oleObj name="Microsoft Equation 3.0" r:id="rId3" imgW="3797300" imgH="124460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11760" y="1916832"/>
                        <a:ext cx="3787775" cy="12493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73855851"/>
              </p:ext>
            </p:extLst>
          </p:nvPr>
        </p:nvGraphicFramePr>
        <p:xfrm>
          <a:off x="395536" y="3212976"/>
          <a:ext cx="198438" cy="236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6" name="Microsoft Equation 3.0" r:id="rId5" imgW="203112" imgH="241195" progId="Equation.3">
                  <p:embed/>
                </p:oleObj>
              </mc:Choice>
              <mc:Fallback>
                <p:oleObj name="Microsoft Equation 3.0" r:id="rId5" imgW="203112" imgH="241195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536" y="3212976"/>
                        <a:ext cx="198438" cy="2365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9" name="Объект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07839475"/>
              </p:ext>
            </p:extLst>
          </p:nvPr>
        </p:nvGraphicFramePr>
        <p:xfrm>
          <a:off x="6300192" y="3068960"/>
          <a:ext cx="1744663" cy="449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7" name="Microsoft Equation 3.0" r:id="rId7" imgW="1739900" imgH="444500" progId="Equation.3">
                  <p:embed/>
                </p:oleObj>
              </mc:Choice>
              <mc:Fallback>
                <p:oleObj name="Microsoft Equation 3.0" r:id="rId7" imgW="1739900" imgH="4445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00192" y="3068960"/>
                        <a:ext cx="1744663" cy="4492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1" name="Объект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37596275"/>
              </p:ext>
            </p:extLst>
          </p:nvPr>
        </p:nvGraphicFramePr>
        <p:xfrm>
          <a:off x="2339752" y="3717032"/>
          <a:ext cx="4237038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8" name="Microsoft Equation 3.0" r:id="rId9" imgW="4241800" imgH="838200" progId="Equation.3">
                  <p:embed/>
                </p:oleObj>
              </mc:Choice>
              <mc:Fallback>
                <p:oleObj name="Microsoft Equation 3.0" r:id="rId9" imgW="4241800" imgH="8382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39752" y="3717032"/>
                        <a:ext cx="4237038" cy="838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3866737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тека">
  <a:themeElements>
    <a:clrScheme name="Аптека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Аптека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Аптека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3000"/>
            <a:satMod val="14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atMod val="170000"/>
              </a:schemeClr>
              <a:schemeClr val="phClr">
                <a:shade val="70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Apothecary</Template>
  <TotalTime>6</TotalTime>
  <Words>48</Words>
  <Application>Microsoft Office PowerPoint</Application>
  <PresentationFormat>Экран (4:3)</PresentationFormat>
  <Paragraphs>20</Paragraphs>
  <Slides>4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6" baseType="lpstr">
      <vt:lpstr>Аптека</vt:lpstr>
      <vt:lpstr>Microsoft Equation 3.0</vt:lpstr>
      <vt:lpstr> 2-апта.   Қарапайым  рационал бөлшектер және оларды интегралдау. </vt:lpstr>
      <vt:lpstr>Мысал №1. </vt:lpstr>
      <vt:lpstr>Мысал №2. </vt:lpstr>
      <vt:lpstr>Мысал №3.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2-апта.   Қарапайым  рационал бөлшектер және оларды интегралдау.</dc:title>
  <dc:creator>Ляззат</dc:creator>
  <cp:lastModifiedBy>Ляззат</cp:lastModifiedBy>
  <cp:revision>3</cp:revision>
  <dcterms:created xsi:type="dcterms:W3CDTF">2023-10-20T05:55:15Z</dcterms:created>
  <dcterms:modified xsi:type="dcterms:W3CDTF">2023-10-26T15:45:29Z</dcterms:modified>
</cp:coreProperties>
</file>